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 Ace" panose="00000500000000000000" pitchFamily="50" charset="-52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2" autoAdjust="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FD42CD-71BC-4EFF-B416-CF9A1EA83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2593DA-333F-4D99-B506-84AB1EE3E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AD8478-DD3F-4588-8BE2-77436756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8978F-03C8-491F-8157-BE67EA87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C893C8-3196-475C-9A3E-51C24B12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6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A13C4-519C-4B9B-B671-F61E6CC7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5AB843-7B26-498B-A24A-58969E8FA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0C6044-162D-47C9-B59E-116EDFB1E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5FD9E6-EC49-41D4-8271-539BBD3F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011A4BC-DDBC-4CD8-963A-59A6A57E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83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6A036A3-D32D-45C2-AE9D-74F89F50D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EFE3F3-E687-4088-94E7-2B35802C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BDCB0D-83E3-4124-8D96-36659328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DD3AEB-5916-4D6E-9D2A-F75F0D7F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D85AFF-6B60-4F51-A789-F6BA6DD1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90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5709D-2F45-4CBE-B864-872AC61C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6900E3-C308-4FEC-A6E8-7C7C7F23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F4EE43-F9C6-4E7A-9D0E-D04038B1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790EEF-CE29-4DA0-8216-EBFF4F36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D6CBAC-CF92-4126-A154-DACFFEF8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105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6EB85D-2049-4625-9C8F-65DCC4AA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EEFB01-FDB3-4E6B-8C73-0630D607F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B449E8-54CC-4740-A253-EA0C14AF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1A2B48-52B4-4E8F-A55F-0954A2B70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87E4D9-F15A-4600-97A2-40263429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64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375EC-69DB-45A2-B097-AD6C8B0A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D9830-650A-417D-8197-CDD880F47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220A4B-6671-41C4-9862-5EE7EE7A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AF2B2E-A796-4AC5-9343-F68BB2BA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81FA488-A312-4CB8-AE8A-8BC15033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AAE669F-7CAE-4DE7-A68E-E0741B286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18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D596D-C326-4126-AE12-AF6B3D47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B92467-B956-4A45-9F7C-E73A6D0AB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31D5BB-2EA7-4940-9517-47B00E0CB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4E993B-C167-4D4E-891A-1FCA05F11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75C413E-7BCD-4D2E-BF4B-644EC3EA6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5CB6CFB-00FD-4019-89FC-EADD8C61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DD0716-C2A5-4BE9-BC56-7112B346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233CC47-8CDF-46BC-AD6B-6E8B0B79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12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B2DD67-7108-4928-874F-306A155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650666-A9D5-4529-8CA8-E6144ABC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B1E5AD-74C9-4A4A-9354-9D31EAE3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0688A0-9AE3-450B-B06F-2D9890C3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094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D1F19D-F9DF-4728-A411-D1AF2A71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ABFB9D1-2C00-4D9B-966E-6A918FC3B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F0B9CA-A125-4B79-AFCE-F4B5D881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16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8B689-9E0D-4AEF-8E84-FB54642D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DF7DBF-8D2E-4E11-8C8C-7395EF94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EF94CE1-1E62-4A8D-AD4F-6DA41C37B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942781-4EED-43F5-A4F5-BECBA3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ED2FEC-F990-4D4D-ABB1-102314F2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62D70A-EB64-4EF2-97C3-12D9FDFD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8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217D6-A9EA-4FDA-BCC0-B9192109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A785E5A-AC86-48AE-8F9C-FE62F659C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F647A4-55FB-4102-B437-E38EF7790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5CC578-4C20-470C-9BB1-10CA33A4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F51F1B-1619-43F5-8721-BE0820F6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9617FD-EB86-402E-AAE1-2EDBE3D0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8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5C3EE-7F8D-4FA3-ADBB-488CB699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E6C52E-2B54-4378-8C79-5B4BC9EE2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DE4EFF-6224-46E4-84C4-8C7E7F38D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41425-C756-4640-9876-26F8BEB50A49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791256-AFD6-4C6A-B312-EF1FA8002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0A1E68-BB29-46EB-8688-66C68E69B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F6671-A589-479B-BDB1-8957AA7982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16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729912" y="285059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2FD506-E740-420C-BD78-6ED212D3AC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База данных для гостиницы. Подсистема «Работа с клиентами»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D28398-B5A6-430C-AA36-F8189A4F3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4428" y="4907756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Выполнил</a:t>
            </a:r>
          </a:p>
          <a:p>
            <a:pPr algn="r"/>
            <a:r>
              <a:rPr lang="ru-RU" dirty="0">
                <a:latin typeface="Montserrat Ace" panose="00000500000000000000" pitchFamily="50" charset="-52"/>
              </a:rPr>
              <a:t>Студент 414 группы Елесов Михаил Игоревич</a:t>
            </a:r>
          </a:p>
          <a:p>
            <a:pPr algn="r"/>
            <a:r>
              <a:rPr lang="ru-RU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Руководитель</a:t>
            </a:r>
          </a:p>
          <a:p>
            <a:pPr algn="r"/>
            <a:r>
              <a:rPr lang="ru-RU" dirty="0">
                <a:latin typeface="Montserrat Ace" panose="00000500000000000000" pitchFamily="50" charset="-52"/>
              </a:rPr>
              <a:t>Пунгин Илья Вячеславович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8C61EE-A53E-4F53-BA53-32973A5C9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5" y="3630967"/>
            <a:ext cx="2840980" cy="28409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9896823" y="-4549929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39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0B5129-6343-49DB-9C7F-EE56351291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3" y="1323439"/>
            <a:ext cx="3063240" cy="399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39B54D-B0C8-4AE5-9617-4D7D1C65B2B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3" y="1367409"/>
            <a:ext cx="6505030" cy="41231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E8C74-2CF5-4BA7-8C5C-FD52C2D1F030}"/>
              </a:ext>
            </a:extLst>
          </p:cNvPr>
          <p:cNvSpPr txBox="1"/>
          <p:nvPr/>
        </p:nvSpPr>
        <p:spPr>
          <a:xfrm>
            <a:off x="6545539" y="5490591"/>
            <a:ext cx="3671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Montserrat Ace" panose="00000500000000000000" pitchFamily="50" charset="-52"/>
              </a:rPr>
              <a:t>Главное окно. Вкладка «Бронирования»</a:t>
            </a:r>
          </a:p>
        </p:txBody>
      </p:sp>
    </p:spTree>
    <p:extLst>
      <p:ext uri="{BB962C8B-B14F-4D97-AF65-F5344CB8AC3E}">
        <p14:creationId xmlns:p14="http://schemas.microsoft.com/office/powerpoint/2010/main" val="342943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874347-0EC5-4C97-9357-E57ACC6ABB0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5" y="1323439"/>
            <a:ext cx="7057708" cy="445557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C3B99-6AE5-4657-A3B3-47CD8E9DA4CD}"/>
              </a:ext>
            </a:extLst>
          </p:cNvPr>
          <p:cNvSpPr txBox="1"/>
          <p:nvPr/>
        </p:nvSpPr>
        <p:spPr>
          <a:xfrm>
            <a:off x="975359" y="5779009"/>
            <a:ext cx="1024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Главное окно. Вкладка «Клиенты»</a:t>
            </a:r>
          </a:p>
        </p:txBody>
      </p:sp>
    </p:spTree>
    <p:extLst>
      <p:ext uri="{BB962C8B-B14F-4D97-AF65-F5344CB8AC3E}">
        <p14:creationId xmlns:p14="http://schemas.microsoft.com/office/powerpoint/2010/main" val="249604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DD4B9D-C4A1-4612-953F-28CC86CA93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61" y="1323439"/>
            <a:ext cx="7292276" cy="46175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D30F4-D26B-45C0-8117-8EA13412AC23}"/>
              </a:ext>
            </a:extLst>
          </p:cNvPr>
          <p:cNvSpPr txBox="1"/>
          <p:nvPr/>
        </p:nvSpPr>
        <p:spPr>
          <a:xfrm>
            <a:off x="975359" y="5943190"/>
            <a:ext cx="1024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Главное окно. Вкладка «Номера»</a:t>
            </a:r>
          </a:p>
        </p:txBody>
      </p:sp>
    </p:spTree>
    <p:extLst>
      <p:ext uri="{BB962C8B-B14F-4D97-AF65-F5344CB8AC3E}">
        <p14:creationId xmlns:p14="http://schemas.microsoft.com/office/powerpoint/2010/main" val="188207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C80DAE-DB55-46B4-852B-1B7D199547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29" y="1323439"/>
            <a:ext cx="7118540" cy="44960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E065B-9D95-49A2-BCD1-6C453DB30F37}"/>
              </a:ext>
            </a:extLst>
          </p:cNvPr>
          <p:cNvSpPr txBox="1"/>
          <p:nvPr/>
        </p:nvSpPr>
        <p:spPr>
          <a:xfrm>
            <a:off x="975359" y="5819493"/>
            <a:ext cx="1024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Главное окно. Вкладка «Уборка»</a:t>
            </a:r>
          </a:p>
        </p:txBody>
      </p:sp>
    </p:spTree>
    <p:extLst>
      <p:ext uri="{BB962C8B-B14F-4D97-AF65-F5344CB8AC3E}">
        <p14:creationId xmlns:p14="http://schemas.microsoft.com/office/powerpoint/2010/main" val="1405689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0B96B3-4F45-4F22-BA81-708DC6AAC3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09" y="1323439"/>
            <a:ext cx="7667180" cy="48343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03CBCB-B9CE-41C7-ABF0-8A138B11FE32}"/>
              </a:ext>
            </a:extLst>
          </p:cNvPr>
          <p:cNvSpPr txBox="1"/>
          <p:nvPr/>
        </p:nvSpPr>
        <p:spPr>
          <a:xfrm>
            <a:off x="975359" y="6157831"/>
            <a:ext cx="10241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Главное окно. Вкладка «Работники»</a:t>
            </a:r>
          </a:p>
        </p:txBody>
      </p:sp>
    </p:spTree>
    <p:extLst>
      <p:ext uri="{BB962C8B-B14F-4D97-AF65-F5344CB8AC3E}">
        <p14:creationId xmlns:p14="http://schemas.microsoft.com/office/powerpoint/2010/main" val="3497555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8BA8CA-E8CD-4D5C-8486-8E7F4B3D50A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1" y="1323439"/>
            <a:ext cx="7411148" cy="47348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780766-0E40-4440-B622-F62AFB5358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37" y="1902365"/>
            <a:ext cx="3956622" cy="40180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A9E49-BF5E-46BF-845E-96F0A69F1F9E}"/>
              </a:ext>
            </a:extLst>
          </p:cNvPr>
          <p:cNvSpPr txBox="1"/>
          <p:nvPr/>
        </p:nvSpPr>
        <p:spPr>
          <a:xfrm>
            <a:off x="1424280" y="6058253"/>
            <a:ext cx="477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Главное окно. Вкладка «Отчёты»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3565C-C498-481F-A02E-339B5D8261C2}"/>
              </a:ext>
            </a:extLst>
          </p:cNvPr>
          <p:cNvSpPr txBox="1"/>
          <p:nvPr/>
        </p:nvSpPr>
        <p:spPr>
          <a:xfrm>
            <a:off x="8390192" y="5551122"/>
            <a:ext cx="3182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Montserrat Ace" panose="00000500000000000000" pitchFamily="50" charset="-52"/>
              </a:rPr>
              <a:t>Пример диалогового окна</a:t>
            </a:r>
          </a:p>
        </p:txBody>
      </p:sp>
    </p:spTree>
    <p:extLst>
      <p:ext uri="{BB962C8B-B14F-4D97-AF65-F5344CB8AC3E}">
        <p14:creationId xmlns:p14="http://schemas.microsoft.com/office/powerpoint/2010/main" val="111827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4403068" y="0"/>
            <a:ext cx="3385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Заключение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A6D78-A9E5-45C1-B797-00D647645602}"/>
              </a:ext>
            </a:extLst>
          </p:cNvPr>
          <p:cNvSpPr txBox="1"/>
          <p:nvPr/>
        </p:nvSpPr>
        <p:spPr>
          <a:xfrm>
            <a:off x="905256" y="831558"/>
            <a:ext cx="10241280" cy="5194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В ходе выполнения курсовой работы поставленная цель была достигнута. Создана система для гостиничной деятельности: реализованы простая и удобная база данных для управления гостиницей и подсистема для работы с клиентами в виде понятного пользовательского интерфейса.</a:t>
            </a:r>
          </a:p>
          <a:p>
            <a:pPr lvl="0" algn="just">
              <a:lnSpc>
                <a:spcPct val="150000"/>
              </a:lnSpc>
            </a:pPr>
            <a:r>
              <a:rPr lang="ru-RU" sz="1100" b="1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1. Аналитическая часть: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Проведён анализ предметной области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Определены все требования и ограничения</a:t>
            </a:r>
          </a:p>
          <a:p>
            <a:pPr lvl="0" algn="just">
              <a:lnSpc>
                <a:spcPct val="150000"/>
              </a:lnSpc>
            </a:pPr>
            <a:r>
              <a:rPr lang="ru-RU" sz="1100" b="1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2. Проектная часть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концептуальная модель базы данных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На основе этой концептуальной модели была разработана логическая структура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На основе логической структуры была разработана физическая структура базы данных</a:t>
            </a:r>
          </a:p>
          <a:p>
            <a:pPr lvl="0" algn="just">
              <a:lnSpc>
                <a:spcPct val="150000"/>
              </a:lnSpc>
            </a:pPr>
            <a:r>
              <a:rPr lang="ru-RU" sz="1100" b="1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3. Программная реализация:</a:t>
            </a: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Созданы база данных и запросы к ней в СУБД </a:t>
            </a:r>
            <a:r>
              <a:rPr lang="en-US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endParaRPr lang="ru-RU" sz="11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пользовательский интерфейс для упрощённого управления этой самой базой данных с помощью языка программирования </a:t>
            </a:r>
            <a:r>
              <a:rPr lang="en-US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endParaRPr lang="ru-RU" sz="11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Были созданы резервные копии всех компонентов системы в случае сбоев ?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Из ключевых характеристик системы можно выделить возможность добавления неограниченного количества записей, фильтрацию информации, а также отображение простой и краткой статистики.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1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Система полностью функционирует и может использоваться для управления гостиницей и её составляющими, в том числе и для работы с клиентами.</a:t>
            </a:r>
          </a:p>
        </p:txBody>
      </p:sp>
    </p:spTree>
    <p:extLst>
      <p:ext uri="{BB962C8B-B14F-4D97-AF65-F5344CB8AC3E}">
        <p14:creationId xmlns:p14="http://schemas.microsoft.com/office/powerpoint/2010/main" val="316827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C0BBD-24D9-46FC-9649-BC823C8C9688}"/>
              </a:ext>
            </a:extLst>
          </p:cNvPr>
          <p:cNvSpPr txBox="1"/>
          <p:nvPr/>
        </p:nvSpPr>
        <p:spPr>
          <a:xfrm>
            <a:off x="2077913" y="2505670"/>
            <a:ext cx="8036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34301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4717257" y="0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F5B2-13C4-4CAA-A8CE-92D318620273}"/>
              </a:ext>
            </a:extLst>
          </p:cNvPr>
          <p:cNvSpPr txBox="1"/>
          <p:nvPr/>
        </p:nvSpPr>
        <p:spPr>
          <a:xfrm>
            <a:off x="692790" y="1170288"/>
            <a:ext cx="8048933" cy="4666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Актуальность темы</a:t>
            </a:r>
            <a:endParaRPr lang="ru-RU" sz="1400" b="1" spc="75" dirty="0">
              <a:solidFill>
                <a:srgbClr val="7030A0"/>
              </a:solidFill>
              <a:effectLst/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Современные отели предлагают много услуг: регистрация клиентов, бронирование номеров, составление расписаний и пр. Из-за этого данных стало очень много — о клиентах, бронях, номерах, финансах.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Вручную работать с этим объемом информации сложно, медленно и можно ошибиться. Поэтому сегодня важно иметь не просто файлы или таблицы, а единую базу данных</a:t>
            </a:r>
            <a:r>
              <a:rPr lang="ru-RU" sz="1200" b="1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Она нужна, чтобы: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Быстро находить свободные номера и оформлять клиентов.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Надежно и безопасно хранить все данные в одном месте.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Автоматизировать рутину — печать счетов, отчётов.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Анализировать работу отеля для принятия правильных решений.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Простыми словами, база данных упрощает структурирование, хранение больших объёмов информации, а также управление ими, поэтому тема считается довольно актуальной.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DDDAE73-A381-41F2-AE5C-B6122094B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31" y="1282211"/>
            <a:ext cx="3251941" cy="42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4717257" y="0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Введение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F5B2-13C4-4CAA-A8CE-92D318620273}"/>
              </a:ext>
            </a:extLst>
          </p:cNvPr>
          <p:cNvSpPr txBox="1"/>
          <p:nvPr/>
        </p:nvSpPr>
        <p:spPr>
          <a:xfrm>
            <a:off x="211061" y="1475388"/>
            <a:ext cx="5205223" cy="390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ru-RU" sz="2000" spc="75" dirty="0">
              <a:solidFill>
                <a:srgbClr val="7030A0"/>
              </a:solidFill>
              <a:effectLst/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b="1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Целью</a:t>
            </a: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 является создание системы управления гостиницей на основе базы данных с удобным пользовательским интерфейсом.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Для достижения цели были поставлены </a:t>
            </a:r>
            <a:r>
              <a:rPr lang="ru-RU" sz="1200" b="1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задачи:</a:t>
            </a:r>
            <a:endParaRPr lang="ru-RU" sz="1200" b="1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Анализ предметной области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Описание структуры базы данных (концептуальная, логическая и физическая модели)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Реализация базы данных в СУБД </a:t>
            </a:r>
            <a:r>
              <a:rPr lang="en-US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PostgreSQL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Реализация пользовательского интерфейса с помощью языка программирования </a:t>
            </a:r>
            <a:r>
              <a:rPr lang="en-US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Python</a:t>
            </a:r>
            <a:r>
              <a:rPr lang="ru-RU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 в редакторе </a:t>
            </a:r>
            <a:r>
              <a:rPr lang="en-US" sz="1200" dirty="0"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Segoe UI" panose="020B0502040204020203" pitchFamily="34" charset="0"/>
              </a:rPr>
              <a:t>Visual Studio Code</a:t>
            </a:r>
            <a:endParaRPr lang="ru-RU" sz="1200" dirty="0">
              <a:effectLst/>
              <a:latin typeface="Montserrat Ace" panose="00000500000000000000" pitchFamily="50" charset="-52"/>
              <a:ea typeface="Times New Roman" panose="02020603050405020304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E1B6488-9749-45C5-98EA-14E69D44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69" y="797104"/>
            <a:ext cx="3019147" cy="31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cture background">
            <a:extLst>
              <a:ext uri="{FF2B5EF4-FFF2-40B4-BE49-F238E27FC236}">
                <a16:creationId xmlns:a16="http://schemas.microsoft.com/office/drawing/2014/main" id="{E0CDCCF7-3C27-4777-8C61-FC4A3BAF0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138" y="3154680"/>
            <a:ext cx="3486469" cy="34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7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2263059" y="0"/>
            <a:ext cx="7665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Анализ предметной области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F5B2-13C4-4CAA-A8CE-92D318620273}"/>
              </a:ext>
            </a:extLst>
          </p:cNvPr>
          <p:cNvSpPr txBox="1"/>
          <p:nvPr/>
        </p:nvSpPr>
        <p:spPr>
          <a:xfrm>
            <a:off x="1048511" y="1655513"/>
            <a:ext cx="5205223" cy="388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r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Описание предметной области</a:t>
            </a:r>
            <a:endParaRPr lang="ru-RU" sz="2000" spc="75" dirty="0">
              <a:solidFill>
                <a:srgbClr val="7030A0"/>
              </a:solidFill>
              <a:effectLst/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r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База данных для гостиницы должна хранить информацию о постояльцах, работниках, комнатах и их статусах и историю бронирований.</a:t>
            </a: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endParaRPr lang="ru-RU" sz="1200" dirty="0"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Основные компоненты системы: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должностей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сотрудников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номеров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постояльцев</a:t>
            </a: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История бронирований</a:t>
            </a:r>
          </a:p>
        </p:txBody>
      </p:sp>
      <p:pic>
        <p:nvPicPr>
          <p:cNvPr id="13" name="Picture 8" descr="Picture background">
            <a:extLst>
              <a:ext uri="{FF2B5EF4-FFF2-40B4-BE49-F238E27FC236}">
                <a16:creationId xmlns:a16="http://schemas.microsoft.com/office/drawing/2014/main" id="{B4ACD4B2-7EFA-4ACE-BAF5-F9CEE92AF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26594" r="14170" b="24593"/>
          <a:stretch/>
        </p:blipFill>
        <p:spPr bwMode="auto">
          <a:xfrm>
            <a:off x="7543678" y="1362060"/>
            <a:ext cx="4142313" cy="41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5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F0FDE695-A296-4AE1-9D7C-2DD3B0AB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26594" r="14170" b="24593"/>
          <a:stretch/>
        </p:blipFill>
        <p:spPr bwMode="auto">
          <a:xfrm>
            <a:off x="7543678" y="1362060"/>
            <a:ext cx="4142313" cy="41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2263059" y="0"/>
            <a:ext cx="7665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Анализ предметной области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F5B2-13C4-4CAA-A8CE-92D318620273}"/>
              </a:ext>
            </a:extLst>
          </p:cNvPr>
          <p:cNvSpPr txBox="1"/>
          <p:nvPr/>
        </p:nvSpPr>
        <p:spPr>
          <a:xfrm>
            <a:off x="1062318" y="1201010"/>
            <a:ext cx="5205223" cy="4502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Перечень входных данных</a:t>
            </a:r>
            <a:endParaRPr lang="ru-RU" sz="2000" b="1" spc="75" dirty="0">
              <a:solidFill>
                <a:srgbClr val="7030A0"/>
              </a:solidFill>
              <a:effectLst/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должностей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Список сотрудников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ФИО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Должность</a:t>
            </a:r>
          </a:p>
          <a:p>
            <a:pPr marL="457200"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Койки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Номера, в которых койки находятся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Статус коек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Цена за ночь</a:t>
            </a:r>
          </a:p>
          <a:p>
            <a:pPr marL="457200"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Постояльцы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ФИО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Контактные данные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Паспортные данные</a:t>
            </a:r>
          </a:p>
        </p:txBody>
      </p:sp>
    </p:spTree>
    <p:extLst>
      <p:ext uri="{BB962C8B-B14F-4D97-AF65-F5344CB8AC3E}">
        <p14:creationId xmlns:p14="http://schemas.microsoft.com/office/powerpoint/2010/main" val="346630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F0FDE695-A296-4AE1-9D7C-2DD3B0AB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26594" r="14170" b="24593"/>
          <a:stretch/>
        </p:blipFill>
        <p:spPr bwMode="auto">
          <a:xfrm>
            <a:off x="7543678" y="1362060"/>
            <a:ext cx="4142313" cy="41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2263059" y="0"/>
            <a:ext cx="7665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Анализ предметной области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3F5B2-13C4-4CAA-A8CE-92D318620273}"/>
              </a:ext>
            </a:extLst>
          </p:cNvPr>
          <p:cNvSpPr txBox="1"/>
          <p:nvPr/>
        </p:nvSpPr>
        <p:spPr>
          <a:xfrm>
            <a:off x="1126326" y="1454870"/>
            <a:ext cx="5205223" cy="3948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Перечень выходных данных</a:t>
            </a:r>
            <a:endParaRPr lang="ru-RU" sz="2000" spc="75" dirty="0">
              <a:solidFill>
                <a:srgbClr val="7030A0"/>
              </a:solidFill>
              <a:effectLst/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История бронирований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Дата заезда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Дата выселения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Постоялец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Койка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ночей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Итоговый ценник</a:t>
            </a:r>
          </a:p>
          <a:p>
            <a:pPr marL="457200" indent="450215" algn="just">
              <a:lnSpc>
                <a:spcPct val="150000"/>
              </a:lnSpc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Расписание уборок номеров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Дата</a:t>
            </a:r>
          </a:p>
          <a:p>
            <a:pPr marL="800100" lvl="1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Номер уборки</a:t>
            </a:r>
          </a:p>
          <a:p>
            <a:pPr marL="800100" lvl="1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Горничная</a:t>
            </a:r>
          </a:p>
        </p:txBody>
      </p:sp>
    </p:spTree>
    <p:extLst>
      <p:ext uri="{BB962C8B-B14F-4D97-AF65-F5344CB8AC3E}">
        <p14:creationId xmlns:p14="http://schemas.microsoft.com/office/powerpoint/2010/main" val="404539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3B0D3D-2EC1-438C-95E9-27CEFDB80D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52" y="1502171"/>
            <a:ext cx="6632448" cy="3853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2053066" y="0"/>
            <a:ext cx="8085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Проектирование базы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0A89-416F-4810-AD0B-8D871D2FB371}"/>
              </a:ext>
            </a:extLst>
          </p:cNvPr>
          <p:cNvSpPr txBox="1"/>
          <p:nvPr/>
        </p:nvSpPr>
        <p:spPr>
          <a:xfrm>
            <a:off x="219456" y="2839863"/>
            <a:ext cx="4745736" cy="1178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Концептуальная модель</a:t>
            </a:r>
            <a:endParaRPr lang="ru-RU" sz="1400" b="1" spc="75" dirty="0">
              <a:solidFill>
                <a:srgbClr val="7030A0"/>
              </a:solidFill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Концептуальная модель – схема, отображающая основные компоненты системы и связи между ними.</a:t>
            </a:r>
          </a:p>
        </p:txBody>
      </p:sp>
    </p:spTree>
    <p:extLst>
      <p:ext uri="{BB962C8B-B14F-4D97-AF65-F5344CB8AC3E}">
        <p14:creationId xmlns:p14="http://schemas.microsoft.com/office/powerpoint/2010/main" val="297107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4A7DF1-E350-4945-82C3-03423A6725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059" y="845597"/>
            <a:ext cx="6173279" cy="51668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2053066" y="0"/>
            <a:ext cx="8085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Проектирование базы данных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0A89-416F-4810-AD0B-8D871D2FB371}"/>
              </a:ext>
            </a:extLst>
          </p:cNvPr>
          <p:cNvSpPr txBox="1"/>
          <p:nvPr/>
        </p:nvSpPr>
        <p:spPr>
          <a:xfrm>
            <a:off x="0" y="2623078"/>
            <a:ext cx="5833872" cy="166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spc="0" dirty="0">
                <a:solidFill>
                  <a:srgbClr val="7030A0"/>
                </a:solidFill>
                <a:effectLst/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    Логическая структура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200" dirty="0"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База данных имеет 7 таблиц.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ru-RU" sz="1200" spc="75" dirty="0">
              <a:latin typeface="Montserrat Ace" panose="00000500000000000000" pitchFamily="50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200" spc="75" dirty="0"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На её основе база данных и была реализована в СУБД </a:t>
            </a:r>
            <a:r>
              <a:rPr lang="en-US" sz="1200" spc="75" dirty="0"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r>
              <a:rPr lang="ru-RU" sz="1200" spc="75" dirty="0">
                <a:latin typeface="Montserrat Ace" panose="00000500000000000000" pitchFamily="50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27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C20DC4C-6C5F-4CE6-98BC-C90A10C1236C}"/>
              </a:ext>
            </a:extLst>
          </p:cNvPr>
          <p:cNvSpPr/>
          <p:nvPr/>
        </p:nvSpPr>
        <p:spPr>
          <a:xfrm rot="18475232">
            <a:off x="-2220384" y="4130750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F12E24-0FFD-49FB-B31B-8054AF453979}"/>
              </a:ext>
            </a:extLst>
          </p:cNvPr>
          <p:cNvSpPr/>
          <p:nvPr/>
        </p:nvSpPr>
        <p:spPr>
          <a:xfrm rot="18475232">
            <a:off x="10185217" y="-4879113"/>
            <a:ext cx="4013563" cy="70764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49521-09A7-4C82-B419-7ADBB3486CDA}"/>
              </a:ext>
            </a:extLst>
          </p:cNvPr>
          <p:cNvSpPr txBox="1"/>
          <p:nvPr/>
        </p:nvSpPr>
        <p:spPr>
          <a:xfrm>
            <a:off x="744593" y="0"/>
            <a:ext cx="10702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7030A0"/>
                </a:solidFill>
                <a:latin typeface="Montserrat Ace" panose="00000500000000000000" pitchFamily="50" charset="-52"/>
              </a:rPr>
              <a:t>Разработка пользовательского интерфейса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50A89-416F-4810-AD0B-8D871D2FB371}"/>
              </a:ext>
            </a:extLst>
          </p:cNvPr>
          <p:cNvSpPr txBox="1"/>
          <p:nvPr/>
        </p:nvSpPr>
        <p:spPr>
          <a:xfrm>
            <a:off x="212281" y="2006431"/>
            <a:ext cx="6782908" cy="2845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пользовательского интерфейса для базы данных использовался язык программирования </a:t>
            </a:r>
            <a:r>
              <a:rPr lang="en-US" sz="1400" b="1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n-US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и редактор кода </a:t>
            </a:r>
            <a:r>
              <a:rPr lang="en-US" sz="1400" b="1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Visual Studio Code</a:t>
            </a:r>
            <a:r>
              <a:rPr lang="ru-RU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нужного результата использовались следующие библиотеки: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endParaRPr lang="ru-RU" sz="14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psycopg2</a:t>
            </a:r>
            <a:endParaRPr lang="ru-RU" sz="14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datetime</a:t>
            </a:r>
            <a:endParaRPr lang="ru-RU" sz="14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effectLst/>
                <a:latin typeface="Montserrat Ace" panose="00000500000000000000" pitchFamily="50" charset="-52"/>
                <a:ea typeface="Calibri" panose="020F0502020204030204" pitchFamily="34" charset="0"/>
                <a:cs typeface="Times New Roman" panose="02020603050405020304" pitchFamily="18" charset="0"/>
              </a:rPr>
              <a:t>tkalendar</a:t>
            </a:r>
            <a:endParaRPr lang="ru-RU" sz="1400" dirty="0">
              <a:effectLst/>
              <a:latin typeface="Montserrat Ace" panose="00000500000000000000" pitchFamily="50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Picture background">
            <a:extLst>
              <a:ext uri="{FF2B5EF4-FFF2-40B4-BE49-F238E27FC236}">
                <a16:creationId xmlns:a16="http://schemas.microsoft.com/office/drawing/2014/main" id="{DE52F7A8-D540-4299-AC1B-8515CF8F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57" y="1101709"/>
            <a:ext cx="3114306" cy="31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A435FAF8-94D3-4713-9CF8-901B3E67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32" y="312281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955D36E-E795-4399-9270-7E0C2FD3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13" y="3735183"/>
            <a:ext cx="2935901" cy="293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642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97</TotalTime>
  <Words>615</Words>
  <Application>Microsoft Office PowerPoint</Application>
  <PresentationFormat>Широкоэкранный</PresentationFormat>
  <Paragraphs>107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Symbol</vt:lpstr>
      <vt:lpstr>Calibri</vt:lpstr>
      <vt:lpstr>Calibri Light</vt:lpstr>
      <vt:lpstr>Montserrat Ace</vt:lpstr>
      <vt:lpstr>Тема Office</vt:lpstr>
      <vt:lpstr>База данных для гостиницы. Подсистема «Работа с клиентами»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База данных для гостиницы. Подсистема Работа с клиентами</dc:title>
  <dc:creator>Mikhail Elesov</dc:creator>
  <cp:lastModifiedBy>Mikhail Elesov</cp:lastModifiedBy>
  <cp:revision>29</cp:revision>
  <dcterms:created xsi:type="dcterms:W3CDTF">2025-12-15T14:54:47Z</dcterms:created>
  <dcterms:modified xsi:type="dcterms:W3CDTF">2025-12-16T05:55:49Z</dcterms:modified>
</cp:coreProperties>
</file>